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3" r:id="rId16"/>
    <p:sldId id="272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541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2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27fcb00dcfdb271757c#tid=6705f246f3f500000971b74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fae372af4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e54c9c6ac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语篇提升-七选五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语篇提升-七选五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9_1#6e4e4e492?pid=b6cb91085&amp;color=0,55,96&amp;vtp=1&amp;bt=1&amp;bbb=1"/>
          <p:cNvSpPr/>
          <p:nvPr/>
        </p:nvSpPr>
        <p:spPr>
          <a:xfrm>
            <a:off x="502920" y="1508760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1800" dirty="0"/>
          </a:p>
        </p:txBody>
      </p:sp>
      <p:sp>
        <p:nvSpPr>
          <p:cNvPr id="3" name="QB_6_AN.60_1#6e4e4e492.blank?pid=b6cb91085&amp;color=0,55,96&amp;vpa=38&amp;vtp=1&amp;bbb=1"/>
          <p:cNvSpPr/>
          <p:nvPr/>
        </p:nvSpPr>
        <p:spPr>
          <a:xfrm>
            <a:off x="654526" y="1445577"/>
            <a:ext cx="6873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endParaRPr lang="en-US" altLang="zh-CN" dirty="0"/>
          </a:p>
        </p:txBody>
      </p:sp>
      <p:sp>
        <p:nvSpPr>
          <p:cNvPr id="4" name="QB_6_AS.61_1#6e4e4e492?pid=b6cb91085&amp;color=0,55,96&amp;vtp=1&amp;bbb=1"/>
          <p:cNvSpPr/>
          <p:nvPr/>
        </p:nvSpPr>
        <p:spPr>
          <a:xfrm>
            <a:off x="502920" y="1871090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设空处作介词by的宾语，应用动名词形式。故填doing。</a:t>
            </a:r>
            <a:endParaRPr lang="en-US" altLang="zh-CN" sz="1800" dirty="0"/>
          </a:p>
        </p:txBody>
      </p:sp>
      <p:sp>
        <p:nvSpPr>
          <p:cNvPr id="5" name="QB_6_BD.62_1#f10886ae7?pid=b6cb91085&amp;color=0,55,96&amp;vtp=1&amp;bbb=1"/>
          <p:cNvSpPr/>
          <p:nvPr/>
        </p:nvSpPr>
        <p:spPr>
          <a:xfrm>
            <a:off x="502920" y="2227007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1800" dirty="0"/>
          </a:p>
        </p:txBody>
      </p:sp>
      <p:sp>
        <p:nvSpPr>
          <p:cNvPr id="6" name="QB_6_AN.63_1#f10886ae7.blank?pid=b6cb91085&amp;color=0,55,96&amp;vpa=39&amp;vtp=1&amp;bbb=1"/>
          <p:cNvSpPr/>
          <p:nvPr/>
        </p:nvSpPr>
        <p:spPr>
          <a:xfrm>
            <a:off x="654526" y="2176524"/>
            <a:ext cx="4460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7" name="QB_6_AS.64_1#f10886ae7?pid=b6cb91085&amp;color=0,55,96&amp;vtp=1&amp;bbb=1"/>
          <p:cNvSpPr/>
          <p:nvPr/>
        </p:nvSpPr>
        <p:spPr>
          <a:xfrm>
            <a:off x="502920" y="2582924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是固定用法，意为“在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岁”。故填the。</a:t>
            </a:r>
            <a:endParaRPr lang="en-US" altLang="zh-CN" sz="1800" dirty="0"/>
          </a:p>
        </p:txBody>
      </p:sp>
      <p:sp>
        <p:nvSpPr>
          <p:cNvPr id="8" name="QB_6_BD.65_1#8bb9c30ce?pid=b6cb91085&amp;color=0,55,96&amp;vtp=1&amp;bbb=1"/>
          <p:cNvSpPr/>
          <p:nvPr/>
        </p:nvSpPr>
        <p:spPr>
          <a:xfrm>
            <a:off x="502920" y="2938841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9" name="QB_6_AN.66_1#8bb9c30ce.blank?pid=b6cb91085&amp;color=0,55,96&amp;vpa=40&amp;vtp=1&amp;bbb=1"/>
          <p:cNvSpPr/>
          <p:nvPr/>
        </p:nvSpPr>
        <p:spPr>
          <a:xfrm>
            <a:off x="654526" y="2875658"/>
            <a:ext cx="8016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but/yet</a:t>
            </a:r>
            <a:endParaRPr lang="en-US" altLang="zh-CN" dirty="0"/>
          </a:p>
        </p:txBody>
      </p:sp>
      <p:sp>
        <p:nvSpPr>
          <p:cNvPr id="10" name="QB_6_AS.67_1#8bb9c30ce?pid=b6cb91085&amp;color=0,55,96&amp;vtp=1&amp;bbb=1"/>
          <p:cNvSpPr/>
          <p:nvPr/>
        </p:nvSpPr>
        <p:spPr>
          <a:xfrm>
            <a:off x="502920" y="3294758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根据语境可知，上下文之间为转折关系，应用表转折的连词连接。故填but/yet。</a:t>
            </a:r>
            <a:endParaRPr lang="en-US" altLang="zh-CN" sz="1800" dirty="0"/>
          </a:p>
        </p:txBody>
      </p:sp>
      <p:sp>
        <p:nvSpPr>
          <p:cNvPr id="11" name="QB_6_BD.68_1#9ab1a67c8?pid=b6cb91085&amp;color=0,55,96&amp;vtp=1&amp;bbb=1"/>
          <p:cNvSpPr/>
          <p:nvPr/>
        </p:nvSpPr>
        <p:spPr>
          <a:xfrm>
            <a:off x="502920" y="3650675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12" name="QB_6_AN.69_1#9ab1a67c8.blank?pid=b6cb91085&amp;color=0,55,96&amp;vpa=41&amp;vtp=1&amp;bbb=1"/>
          <p:cNvSpPr/>
          <p:nvPr/>
        </p:nvSpPr>
        <p:spPr>
          <a:xfrm>
            <a:off x="654526" y="3600192"/>
            <a:ext cx="5730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13" name="QB_6_AS.70_1#9ab1a67c8?pid=b6cb91085&amp;color=0,55,96&amp;vtp=1&amp;bbb=1"/>
          <p:cNvSpPr/>
          <p:nvPr/>
        </p:nvSpPr>
        <p:spPr>
          <a:xfrm>
            <a:off x="502920" y="4006592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此处表示“用自己的钱买一些糖果”，应用介词with，意为“用；有”。故填with。</a:t>
            </a:r>
            <a:endParaRPr lang="en-US" altLang="zh-CN" sz="1800" dirty="0"/>
          </a:p>
        </p:txBody>
      </p:sp>
      <p:sp>
        <p:nvSpPr>
          <p:cNvPr id="14" name="QB_6_BD.71_1#3eff8fa23?pid=b6cb91085&amp;color=0,55,96&amp;vtp=1&amp;bbb=1"/>
          <p:cNvSpPr/>
          <p:nvPr/>
        </p:nvSpPr>
        <p:spPr>
          <a:xfrm>
            <a:off x="502920" y="4362509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1800" dirty="0"/>
          </a:p>
        </p:txBody>
      </p:sp>
      <p:sp>
        <p:nvSpPr>
          <p:cNvPr id="15" name="QB_6_AN.72_1#3eff8fa23.blank?pid=b6cb91085&amp;color=0,55,96&amp;vpa=42&amp;vtp=1&amp;bbb=1"/>
          <p:cNvSpPr/>
          <p:nvPr/>
        </p:nvSpPr>
        <p:spPr>
          <a:xfrm>
            <a:off x="679926" y="4312026"/>
            <a:ext cx="6365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older</a:t>
            </a:r>
            <a:endParaRPr lang="en-US" altLang="zh-CN" dirty="0"/>
          </a:p>
        </p:txBody>
      </p:sp>
      <p:sp>
        <p:nvSpPr>
          <p:cNvPr id="16" name="QB_6_AS.73_1#3eff8fa23?pid=b6cb91085&amp;color=0,55,96&amp;vtp=1&amp;bbb=1"/>
          <p:cNvSpPr/>
          <p:nvPr/>
        </p:nvSpPr>
        <p:spPr>
          <a:xfrm>
            <a:off x="502920" y="4718426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分析上下文可知，此处是与孩子小时候做比较，故应用比较级形式。故填older。</a:t>
            </a:r>
            <a:endParaRPr lang="en-US" altLang="zh-CN" sz="1800" dirty="0"/>
          </a:p>
        </p:txBody>
      </p:sp>
      <p:sp>
        <p:nvSpPr>
          <p:cNvPr id="17" name="QB_6_BD.74_1#0923a4eb2?pid=b6cb91085&amp;color=0,55,96&amp;vtp=1&amp;bbb=1"/>
          <p:cNvSpPr/>
          <p:nvPr/>
        </p:nvSpPr>
        <p:spPr>
          <a:xfrm>
            <a:off x="502920" y="5074343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1800" dirty="0"/>
          </a:p>
        </p:txBody>
      </p:sp>
      <p:sp>
        <p:nvSpPr>
          <p:cNvPr id="18" name="QB_6_AN.75_1#0923a4eb2.blank?pid=b6cb91085&amp;color=0,55,96&amp;vpa=43&amp;vtp=1&amp;bbb=1"/>
          <p:cNvSpPr/>
          <p:nvPr/>
        </p:nvSpPr>
        <p:spPr>
          <a:xfrm>
            <a:off x="667226" y="5011160"/>
            <a:ext cx="6492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gives</a:t>
            </a:r>
            <a:endParaRPr lang="en-US" altLang="zh-CN" dirty="0"/>
          </a:p>
        </p:txBody>
      </p:sp>
      <p:sp>
        <p:nvSpPr>
          <p:cNvPr id="19" name="QB_6_AS.76_1#0923a4eb2?pid=b6cb91085&amp;color=0,55,96&amp;vtp=1&amp;bbb=1&amp;hb=1"/>
          <p:cNvSpPr/>
          <p:nvPr/>
        </p:nvSpPr>
        <p:spPr>
          <a:xfrm>
            <a:off x="502920" y="5422196"/>
            <a:ext cx="10570464" cy="684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设空处在从句中作谓语，根据says可知，此处应用一般现在时，且从句的主语是he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，从句谓语动词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应用第三人称单数形式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。故填gives。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8" grpId="0" build="p" animBg="1"/>
      <p:bldP spid="19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7_1#06b3d318c?pid=b6cb9108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78_1#06b3d318c.blank?pid=b6cb91085&amp;color=0,55,96&amp;vpa=44&amp;vtp=1&amp;bbb=1"/>
          <p:cNvSpPr/>
          <p:nvPr/>
        </p:nvSpPr>
        <p:spPr>
          <a:xfrm>
            <a:off x="667226" y="14573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endParaRPr lang="en-US" altLang="zh-CN" dirty="0"/>
          </a:p>
        </p:txBody>
      </p:sp>
      <p:sp>
        <p:nvSpPr>
          <p:cNvPr id="4" name="QB_6_AS.79_1#06b3d318c?pid=b6cb91085&amp;color=0,55,96&amp;vtp=1&amp;bbb=1&amp;hb=1"/>
          <p:cNvSpPr/>
          <p:nvPr/>
        </p:nvSpPr>
        <p:spPr>
          <a:xfrm>
            <a:off x="502920" y="191325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此处陈述一般事实，应用一般现在时，且主语Two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dollars是一个整体概念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，谓语动词应用第三人称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单数形式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。故填is。</a:t>
            </a:r>
            <a:endParaRPr lang="en-US" altLang="zh-CN" dirty="0"/>
          </a:p>
        </p:txBody>
      </p:sp>
      <p:sp>
        <p:nvSpPr>
          <p:cNvPr id="5" name="QB_6_BD.80_1#9872a6eb1?pid=b6cb91085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6" name="QB_6_AN.81_1#9872a6eb1.blank?pid=b6cb91085&amp;color=0,55,96&amp;vpa=45&amp;vtp=1&amp;bbb=1"/>
          <p:cNvSpPr/>
          <p:nvPr/>
        </p:nvSpPr>
        <p:spPr>
          <a:xfrm>
            <a:off x="692626" y="2689288"/>
            <a:ext cx="9540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endParaRPr lang="en-US" altLang="zh-CN" dirty="0"/>
          </a:p>
        </p:txBody>
      </p:sp>
      <p:sp>
        <p:nvSpPr>
          <p:cNvPr id="7" name="QB_6_AS.82_1#9872a6eb1?pid=b6cb91085&amp;color=0,55,96&amp;vtp=1&amp;bbb=1"/>
          <p:cNvSpPr/>
          <p:nvPr/>
        </p:nvSpPr>
        <p:spPr>
          <a:xfrm>
            <a:off x="502920" y="31464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sth为固定用法，意为“高兴做某事”。故填to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make。</a:t>
            </a:r>
            <a:endParaRPr lang="en-US" altLang="zh-CN" sz="1800" dirty="0"/>
          </a:p>
        </p:txBody>
      </p:sp>
      <p:sp>
        <p:nvSpPr>
          <p:cNvPr id="8" name="QB_6_BD.83_1#f727ab5da?pid=b6cb91085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9" name="QB_6_AN.84_1#f727ab5da.blank?pid=b6cb91085&amp;color=0,55,96&amp;vpa=46&amp;vtp=1&amp;bbb=1"/>
          <p:cNvSpPr/>
          <p:nvPr/>
        </p:nvSpPr>
        <p:spPr>
          <a:xfrm>
            <a:off x="641826" y="3500818"/>
            <a:ext cx="585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endParaRPr lang="en-US" altLang="zh-CN" dirty="0"/>
          </a:p>
        </p:txBody>
      </p:sp>
      <p:sp>
        <p:nvSpPr>
          <p:cNvPr id="10" name="QB_6_AS.85_1#f727ab5da?pid=b6cb91085&amp;color=0,55,96&amp;vtp=1&amp;bbb=1"/>
          <p:cNvSpPr/>
          <p:nvPr/>
        </p:nvSpPr>
        <p:spPr>
          <a:xfrm>
            <a:off x="502920" y="39580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设空处作定语，修饰名词books和food，应用形容词性物主代词。故填their。</a:t>
            </a:r>
            <a:endParaRPr lang="en-US" altLang="zh-CN" sz="1800" dirty="0"/>
          </a:p>
        </p:txBody>
      </p:sp>
      <p:sp>
        <p:nvSpPr>
          <p:cNvPr id="11" name="QB_6_BD.86_1#4ee4e65fa?pid=b6cb91085&amp;color=0,55,96&amp;vtp=1&amp;bbb=1"/>
          <p:cNvSpPr/>
          <p:nvPr/>
        </p:nvSpPr>
        <p:spPr>
          <a:xfrm>
            <a:off x="502920" y="43637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12" name="QB_6_AN.87_1#4ee4e65fa.blank?pid=b6cb91085&amp;color=0,55,96&amp;vpa=47&amp;vtp=1&amp;bbb=1"/>
          <p:cNvSpPr/>
          <p:nvPr/>
        </p:nvSpPr>
        <p:spPr>
          <a:xfrm>
            <a:off x="794226" y="4312348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endParaRPr lang="en-US" altLang="zh-CN" dirty="0"/>
          </a:p>
        </p:txBody>
      </p:sp>
      <p:sp>
        <p:nvSpPr>
          <p:cNvPr id="13" name="QB_6_AS.88_1#4ee4e65fa?pid=b6cb91085&amp;color=0,55,96&amp;vtp=1&amp;bbb=1"/>
          <p:cNvSpPr/>
          <p:nvPr/>
        </p:nvSpPr>
        <p:spPr>
          <a:xfrm>
            <a:off x="502920" y="476954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设空处引导宾语从句，宾语从句句意完整且不缺成分，应用that引导。故填that。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9_1#e9000383b?pid=e54c9c6ac&amp;color=0,55,96&amp;vtp=1&amp;bt=1&amp;bbb=1&amp;hb=1"/>
          <p:cNvSpPr/>
          <p:nvPr/>
        </p:nvSpPr>
        <p:spPr>
          <a:xfrm>
            <a:off x="502920" y="1512000"/>
            <a:ext cx="10570464" cy="15608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[广东汕尾2023高一期末]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wiser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decisions.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blocks,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dollar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money.1.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endParaRPr lang="en-US" altLang="zh-CN" dirty="0"/>
          </a:p>
        </p:txBody>
      </p:sp>
      <p:sp>
        <p:nvSpPr>
          <p:cNvPr id="3" name="QM_4_BD.89_2#e9000383b?sp=1&amp;pid=e54c9c6ac&amp;color=0,55,96&amp;vtp=1&amp;bbb=1&amp;hb=1"/>
          <p:cNvSpPr/>
          <p:nvPr/>
        </p:nvSpPr>
        <p:spPr>
          <a:xfrm>
            <a:off x="502920" y="3100707"/>
            <a:ext cx="10570464" cy="3186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Money?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accepted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payment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services.2.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dollar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system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euro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systems,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credit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cards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exchange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services.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Broadly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speaking,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skills: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identify,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concepts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（概念）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adults,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quickly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someone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them.</a:t>
            </a:r>
            <a:endParaRPr lang="en-US" altLang="zh-CN" dirty="0"/>
          </a:p>
        </p:txBody>
      </p:sp>
      <p:sp>
        <p:nvSpPr>
          <p:cNvPr id="4" name="QM_4_AN.90_1#e9000383b.blank?pid=e54c9c6ac&amp;color=0,55,96&amp;vpa=48&amp;vtp=1"/>
          <p:cNvSpPr/>
          <p:nvPr/>
        </p:nvSpPr>
        <p:spPr>
          <a:xfrm>
            <a:off x="1331817" y="2682559"/>
            <a:ext cx="3063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endParaRPr lang="en-US" altLang="zh-CN" dirty="0"/>
          </a:p>
        </p:txBody>
      </p:sp>
      <p:sp>
        <p:nvSpPr>
          <p:cNvPr id="5" name="QM_4_AN.91_1#e9000383b.blank?pid=e54c9c6ac&amp;color=0,55,96&amp;vpa=49&amp;vtp=1"/>
          <p:cNvSpPr/>
          <p:nvPr/>
        </p:nvSpPr>
        <p:spPr>
          <a:xfrm>
            <a:off x="7442675" y="3480374"/>
            <a:ext cx="3190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6" name="QM_4_AN.92_1#e9000383b.blank?pid=e54c9c6ac&amp;color=0,55,96&amp;vpa=50&amp;vtp=1"/>
          <p:cNvSpPr/>
          <p:nvPr/>
        </p:nvSpPr>
        <p:spPr>
          <a:xfrm>
            <a:off x="1124426" y="4699573"/>
            <a:ext cx="3190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3_1#e9000383b?sp=1&amp;pid=e54c9c6ac&amp;color=0,55,96&amp;vtp=1&amp;bt=1&amp;bbb=1&amp;hb=1"/>
          <p:cNvSpPr/>
          <p:nvPr/>
        </p:nvSpPr>
        <p:spPr>
          <a:xfrm>
            <a:off x="502920" y="1512000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Money?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milestones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age: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Toddlers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（2—5）: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hundred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ability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objects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colour,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imitating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adults.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Middle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childhood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（6—9）: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Middle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childhood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concepts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toddlers'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ability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already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coins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bills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Tweens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（10—12）: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Tweens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allowance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（零用钱）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friends.5.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Furthermore,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new-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responsibility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themselves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world.</a:t>
            </a:r>
            <a:endParaRPr lang="en-US" altLang="zh-CN" dirty="0"/>
          </a:p>
        </p:txBody>
      </p:sp>
      <p:sp>
        <p:nvSpPr>
          <p:cNvPr id="3" name="QM_4_AN.94_1#e9000383b.blank?pid=e54c9c6ac&amp;color=0,55,96&amp;vpa=51&amp;vtp=1"/>
          <p:cNvSpPr/>
          <p:nvPr/>
        </p:nvSpPr>
        <p:spPr>
          <a:xfrm>
            <a:off x="1111726" y="1900620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endParaRPr lang="en-US" altLang="zh-CN" dirty="0"/>
          </a:p>
        </p:txBody>
      </p:sp>
      <p:sp>
        <p:nvSpPr>
          <p:cNvPr id="4" name="QM_4_AN.95_1#e9000383b.blank?pid=e54c9c6ac&amp;color=0,55,96&amp;vpa=52&amp;vtp=1"/>
          <p:cNvSpPr/>
          <p:nvPr/>
        </p:nvSpPr>
        <p:spPr>
          <a:xfrm>
            <a:off x="7429975" y="5253420"/>
            <a:ext cx="29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6_1#e9000383b?pid=e54c9c6ac&amp;color=0,55,96&amp;mp=1&amp;vtp=1&amp;bt=1&amp;bbb=1"/>
          <p:cNvSpPr/>
          <p:nvPr/>
        </p:nvSpPr>
        <p:spPr>
          <a:xfrm>
            <a:off x="502920" y="150876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Money?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Money?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.Currency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particular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system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toys.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definition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mouth.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EX.97_1#e9000383b?pid=e54c9c6ac&amp;color=0,55,96&amp;vtp=1&amp;bbb=1">
            <a:extLst>
              <a:ext uri="{FF2B5EF4-FFF2-40B4-BE49-F238E27FC236}">
                <a16:creationId xmlns:a16="http://schemas.microsoft.com/office/drawing/2014/main" id="{9A5962F6-4F7E-E3B9-8F04-952B922B284F}"/>
              </a:ext>
            </a:extLst>
          </p:cNvPr>
          <p:cNvSpPr/>
          <p:nvPr/>
        </p:nvSpPr>
        <p:spPr>
          <a:xfrm>
            <a:off x="502920" y="151200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文章主要介绍了对孩子进行金钱观教育的一些方法及建议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3" name="QB_5_BD.98_1#9f92294a0?pid=e9000383b&amp;color=0,55,96&amp;vtp=1&amp;bbb=1">
            <a:extLst>
              <a:ext uri="{FF2B5EF4-FFF2-40B4-BE49-F238E27FC236}">
                <a16:creationId xmlns:a16="http://schemas.microsoft.com/office/drawing/2014/main" id="{FFD46C86-1201-12AA-3E6C-1DD9D8853427}"/>
              </a:ext>
            </a:extLst>
          </p:cNvPr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4" name="QB_5_AS.100_1#9f92294a0?pid=e9000383b&amp;color=0,55,96&amp;vtp=1&amp;bbb=1&amp;hb=1">
            <a:extLst>
              <a:ext uri="{FF2B5EF4-FFF2-40B4-BE49-F238E27FC236}">
                <a16:creationId xmlns:a16="http://schemas.microsoft.com/office/drawing/2014/main" id="{4FE058DE-DE5E-E880-1610-CBB100991E0F}"/>
              </a:ext>
            </a:extLst>
          </p:cNvPr>
          <p:cNvSpPr/>
          <p:nvPr/>
        </p:nvSpPr>
        <p:spPr>
          <a:xfrm>
            <a:off x="502920" y="2309493"/>
            <a:ext cx="10570464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blocks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dollar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money.”和下一段小标题“What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Money?”可知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，设空处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应引出下文对金钱的定义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，E项“But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definition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money.”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符合语境。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故选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E项。</a:t>
            </a:r>
            <a:endParaRPr lang="en-US" altLang="zh-CN" dirty="0"/>
          </a:p>
        </p:txBody>
      </p:sp>
      <p:sp>
        <p:nvSpPr>
          <p:cNvPr id="5" name="QB_5_BD.101_1#836bde772?pid=e9000383b&amp;color=0,55,96&amp;vtp=1&amp;bbb=1">
            <a:extLst>
              <a:ext uri="{FF2B5EF4-FFF2-40B4-BE49-F238E27FC236}">
                <a16:creationId xmlns:a16="http://schemas.microsoft.com/office/drawing/2014/main" id="{223C4CF7-1C71-FC3B-BD34-F06E6D17F5E6}"/>
              </a:ext>
            </a:extLst>
          </p:cNvPr>
          <p:cNvSpPr/>
          <p:nvPr/>
        </p:nvSpPr>
        <p:spPr>
          <a:xfrm>
            <a:off x="502920" y="3965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5_AS.103_1#836bde772?pid=e9000383b&amp;color=0,55,96&amp;vtp=1&amp;bbb=1&amp;hb=1">
            <a:extLst>
              <a:ext uri="{FF2B5EF4-FFF2-40B4-BE49-F238E27FC236}">
                <a16:creationId xmlns:a16="http://schemas.microsoft.com/office/drawing/2014/main" id="{68C4AF8A-FEC2-7E4C-2CEA-DAC1E634D9A9}"/>
              </a:ext>
            </a:extLst>
          </p:cNvPr>
          <p:cNvSpPr/>
          <p:nvPr/>
        </p:nvSpPr>
        <p:spPr>
          <a:xfrm>
            <a:off x="502920" y="4366258"/>
            <a:ext cx="10570464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根据小标题“What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Money?”以及下文“The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dollar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system.The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euro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systems,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credit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exchange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services.”可知，本段主要介绍什么是金钱，C项“Currency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particular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system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.”符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合语境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。故选C项。</a:t>
            </a:r>
            <a:endParaRPr lang="en-US" altLang="zh-CN" dirty="0"/>
          </a:p>
        </p:txBody>
      </p:sp>
      <p:sp>
        <p:nvSpPr>
          <p:cNvPr id="7" name="QB_5_AN.99_1#9f92294a0.blank?pid=e9000383b&amp;color=0,55,96&amp;vpa=53&amp;vtp=1">
            <a:extLst>
              <a:ext uri="{FF2B5EF4-FFF2-40B4-BE49-F238E27FC236}">
                <a16:creationId xmlns:a16="http://schemas.microsoft.com/office/drawing/2014/main" id="{77CF6AAC-F621-272D-E09C-6EC7DD8AEF66}"/>
              </a:ext>
            </a:extLst>
          </p:cNvPr>
          <p:cNvSpPr/>
          <p:nvPr/>
        </p:nvSpPr>
        <p:spPr>
          <a:xfrm>
            <a:off x="667226" y="1856803"/>
            <a:ext cx="306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endParaRPr lang="en-US" altLang="zh-CN" dirty="0"/>
          </a:p>
        </p:txBody>
      </p:sp>
      <p:sp>
        <p:nvSpPr>
          <p:cNvPr id="8" name="QB_5_AN.102_1#836bde772.blank?pid=e9000383b&amp;color=0,55,96&amp;vpa=54&amp;vtp=1">
            <a:extLst>
              <a:ext uri="{FF2B5EF4-FFF2-40B4-BE49-F238E27FC236}">
                <a16:creationId xmlns:a16="http://schemas.microsoft.com/office/drawing/2014/main" id="{D33ADFD8-5287-5C56-2CC6-C18BF39FF9B1}"/>
              </a:ext>
            </a:extLst>
          </p:cNvPr>
          <p:cNvSpPr/>
          <p:nvPr/>
        </p:nvSpPr>
        <p:spPr>
          <a:xfrm>
            <a:off x="667226" y="391356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882513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6" grpId="0" build="p" animBg="1"/>
      <p:bldP spid="7" grpId="0" build="p" animBg="1"/>
      <p:bldP spid="8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4_1#d51d57faa?pid=e9000383b&amp;color=0,55,96&amp;vtp=1&amp;bt=1&amp;bbb=1"/>
          <p:cNvSpPr/>
          <p:nvPr/>
        </p:nvSpPr>
        <p:spPr>
          <a:xfrm>
            <a:off x="502920" y="1508760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105_1#d51d57faa.blank?pid=e9000383b&amp;color=0,55,96&amp;vpa=55&amp;vtp=1"/>
          <p:cNvSpPr/>
          <p:nvPr/>
        </p:nvSpPr>
        <p:spPr>
          <a:xfrm>
            <a:off x="667226" y="1459611"/>
            <a:ext cx="319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B_5_AS.106_1#d51d57faa?pid=e9000383b&amp;color=0,55,96&amp;vtp=1&amp;bbb=1&amp;hb=1"/>
          <p:cNvSpPr/>
          <p:nvPr/>
        </p:nvSpPr>
        <p:spPr>
          <a:xfrm>
            <a:off x="502920" y="1879854"/>
            <a:ext cx="10570464" cy="1084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设空处为本段小标题。根据本段内容可知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，作者在该段中提出家长应该教会孩子与金钱相关的三种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技能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，由此可知，本段主要讲的是在金钱方面家长应该教孩子什么，B项“What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Money?”符合本段主旨，适合作本段小标题。故选B项。</a:t>
            </a:r>
            <a:endParaRPr lang="en-US" altLang="zh-CN" dirty="0"/>
          </a:p>
        </p:txBody>
      </p:sp>
      <p:sp>
        <p:nvSpPr>
          <p:cNvPr id="5" name="QB_5_BD.107_1#c3fce128c?pid=e9000383b&amp;color=0,55,96&amp;vtp=1&amp;bbb=1"/>
          <p:cNvSpPr/>
          <p:nvPr/>
        </p:nvSpPr>
        <p:spPr>
          <a:xfrm>
            <a:off x="502920" y="3002724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5_AN.108_1#c3fce128c.blank?pid=e9000383b&amp;color=0,55,96&amp;vpa=56&amp;vtp=1"/>
          <p:cNvSpPr/>
          <p:nvPr/>
        </p:nvSpPr>
        <p:spPr>
          <a:xfrm>
            <a:off x="654526" y="2953575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endParaRPr lang="en-US" altLang="zh-CN" dirty="0"/>
          </a:p>
        </p:txBody>
      </p:sp>
      <p:sp>
        <p:nvSpPr>
          <p:cNvPr id="7" name="QB_5_AS.109_1#c3fce128c?pid=e9000383b&amp;color=0,55,96&amp;vtp=1&amp;bbb=1&amp;hb=1"/>
          <p:cNvSpPr/>
          <p:nvPr/>
        </p:nvSpPr>
        <p:spPr>
          <a:xfrm>
            <a:off x="502920" y="3367405"/>
            <a:ext cx="10570464" cy="1468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根据小标题“When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Money?”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以及下文列举一些不同的年龄阶段可知，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设空处应与向孩子介绍金钱的合适时间有关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，G项“You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mouth.”符合语境，且其中的as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mouth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与该部分的小标题相呼应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。故选G项。</a:t>
            </a:r>
            <a:endParaRPr lang="en-US" altLang="zh-CN" dirty="0"/>
          </a:p>
        </p:txBody>
      </p:sp>
      <p:sp>
        <p:nvSpPr>
          <p:cNvPr id="8" name="QB_5_BD.110_1#59e21f384?pid=e9000383b&amp;color=0,55,96&amp;vtp=1&amp;bbb=1"/>
          <p:cNvSpPr/>
          <p:nvPr/>
        </p:nvSpPr>
        <p:spPr>
          <a:xfrm>
            <a:off x="502920" y="4858575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9" name="QB_5_AN.111_1#59e21f384.blank?pid=e9000383b&amp;color=0,55,96&amp;vpa=57&amp;vtp=1"/>
          <p:cNvSpPr/>
          <p:nvPr/>
        </p:nvSpPr>
        <p:spPr>
          <a:xfrm>
            <a:off x="679926" y="4809426"/>
            <a:ext cx="2936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endParaRPr lang="en-US" altLang="zh-CN" dirty="0"/>
          </a:p>
        </p:txBody>
      </p:sp>
      <p:sp>
        <p:nvSpPr>
          <p:cNvPr id="10" name="QB_5_AS.112_1#59e21f384?pid=e9000383b&amp;color=0,55,96&amp;vtp=1&amp;bbb=1&amp;hb=1"/>
          <p:cNvSpPr/>
          <p:nvPr/>
        </p:nvSpPr>
        <p:spPr>
          <a:xfrm>
            <a:off x="502920" y="5223256"/>
            <a:ext cx="10570464" cy="1084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根据下文“Furthermore,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new-found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responsibility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themselves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world.”可知，设空处应是青少年得到或挣得零花钱的好处之一，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F项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stage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money.”符合语境。故选F项。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f272e166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5</a:t>
            </a:r>
            <a:endParaRPr lang="en-US" altLang="zh-CN" sz="5400" dirty="0"/>
          </a:p>
        </p:txBody>
      </p:sp>
      <p:sp>
        <p:nvSpPr>
          <p:cNvPr id="3" name="C_1_BD#7f272e166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The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Value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of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Money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786cc9e8.fixed?pid=7f272e166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Ⅲ</a:t>
            </a:r>
            <a:endParaRPr lang="en-US" altLang="zh-CN" sz="4000" dirty="0"/>
          </a:p>
        </p:txBody>
      </p:sp>
      <p:sp>
        <p:nvSpPr>
          <p:cNvPr id="3" name="C_2_BD#e786cc9e8.fixed?pid=7f272e166&amp;color=61,88,159&amp;vtp=1&amp;bb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Reading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for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Writing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26d10f45?pid=fae372af4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71fcaf595?pid=c26d10f45&amp;color=0,55,96&amp;vtp=1&amp;bb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（举止）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annoyed.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seemed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（愿意）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accept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explanation.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（准许）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three-month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Asia.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4.Food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necessary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（维持）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5.It's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（正常的）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trip.</a:t>
            </a:r>
            <a:endParaRPr lang="en-US" altLang="zh-CN" sz="1800" dirty="0"/>
          </a:p>
        </p:txBody>
      </p:sp>
      <p:sp>
        <p:nvSpPr>
          <p:cNvPr id="4" name="QB_5_AN.2_1#71fcaf595.blank?pid=c26d10f45&amp;color=0,55,96&amp;vpa=1&amp;vtp=1&amp;bbb=1"/>
          <p:cNvSpPr/>
          <p:nvPr/>
        </p:nvSpPr>
        <p:spPr>
          <a:xfrm>
            <a:off x="3689826" y="1978145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anner</a:t>
            </a:r>
            <a:endParaRPr lang="en-US" altLang="zh-CN" dirty="0"/>
          </a:p>
        </p:txBody>
      </p:sp>
      <p:sp>
        <p:nvSpPr>
          <p:cNvPr id="6" name="QB_5_AN.4_1#71fcaf595.blank?pid=c26d10f45&amp;color=0,55,96&amp;vpa=2&amp;vtp=1&amp;bbb=1"/>
          <p:cNvSpPr/>
          <p:nvPr/>
        </p:nvSpPr>
        <p:spPr>
          <a:xfrm>
            <a:off x="2089626" y="2384545"/>
            <a:ext cx="649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illing</a:t>
            </a:r>
            <a:endParaRPr lang="en-US" altLang="zh-CN" dirty="0"/>
          </a:p>
        </p:txBody>
      </p:sp>
      <p:sp>
        <p:nvSpPr>
          <p:cNvPr id="8" name="QB_5_AN.6_1#71fcaf595.blank?pid=c26d10f45&amp;color=0,55,96&amp;vpa=3&amp;vtp=1&amp;bbb=1"/>
          <p:cNvSpPr/>
          <p:nvPr/>
        </p:nvSpPr>
        <p:spPr>
          <a:xfrm>
            <a:off x="2356326" y="2816345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ermission</a:t>
            </a:r>
            <a:endParaRPr lang="en-US" altLang="zh-CN" dirty="0"/>
          </a:p>
        </p:txBody>
      </p:sp>
      <p:sp>
        <p:nvSpPr>
          <p:cNvPr id="10" name="QB_5_AN.8_1#71fcaf595.blank?pid=c26d10f45&amp;color=0,55,96&amp;vpa=4&amp;vtp=1&amp;bbb=1"/>
          <p:cNvSpPr/>
          <p:nvPr/>
        </p:nvSpPr>
        <p:spPr>
          <a:xfrm>
            <a:off x="4172426" y="3235445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aintain</a:t>
            </a:r>
            <a:endParaRPr lang="en-US" altLang="zh-CN" dirty="0"/>
          </a:p>
        </p:txBody>
      </p:sp>
      <p:sp>
        <p:nvSpPr>
          <p:cNvPr id="12" name="QB_5_AN.10_1#71fcaf595.blank?pid=c26d10f45&amp;color=0,55,96&amp;vpa=5&amp;vtp=1&amp;bbb=1"/>
          <p:cNvSpPr/>
          <p:nvPr/>
        </p:nvSpPr>
        <p:spPr>
          <a:xfrm>
            <a:off x="1140301" y="3633590"/>
            <a:ext cx="700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ormal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e9db0d26?pid=fae372af4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abaefbceb?pid=6e9db0d26&amp;color=0,55,96&amp;vtp=1&amp;bbb=1&amp;h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century,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（manner）.</a:t>
            </a:r>
            <a:endParaRPr lang="en-US" altLang="zh-CN" dirty="0"/>
          </a:p>
        </p:txBody>
      </p:sp>
      <p:sp>
        <p:nvSpPr>
          <p:cNvPr id="4" name="QB_5_AN.12_1#abaefbceb.blank?pid=6e9db0d26&amp;color=0,55,96&amp;vpa=6&amp;vtp=1&amp;bbb=1"/>
          <p:cNvSpPr/>
          <p:nvPr/>
        </p:nvSpPr>
        <p:spPr>
          <a:xfrm>
            <a:off x="1054576" y="2376290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manners</a:t>
            </a:r>
            <a:endParaRPr lang="en-US" altLang="zh-CN" dirty="0"/>
          </a:p>
        </p:txBody>
      </p:sp>
      <p:sp>
        <p:nvSpPr>
          <p:cNvPr id="5" name="QB_5_AS.13_1#abaefbceb?pid=6e9db0d26&amp;color=0,55,96&amp;vtp=1&amp;bbb=1"/>
          <p:cNvSpPr/>
          <p:nvPr/>
        </p:nvSpPr>
        <p:spPr>
          <a:xfrm>
            <a:off x="502920" y="282454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根据语境可知，此处表示“礼仪”，应用复数形式。</a:t>
            </a:r>
            <a:endParaRPr lang="en-US" altLang="zh-CN" sz="1800" dirty="0"/>
          </a:p>
        </p:txBody>
      </p:sp>
      <p:sp>
        <p:nvSpPr>
          <p:cNvPr id="6" name="QB_5_BD.14_1#e9317011b?pid=6e9db0d26&amp;color=0,55,96&amp;vtp=1&amp;bbb=1"/>
          <p:cNvSpPr/>
          <p:nvPr/>
        </p:nvSpPr>
        <p:spPr>
          <a:xfrm>
            <a:off x="502920" y="323030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（invest）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project.</a:t>
            </a:r>
            <a:endParaRPr lang="en-US" altLang="zh-CN" sz="1800" dirty="0"/>
          </a:p>
        </p:txBody>
      </p:sp>
      <p:sp>
        <p:nvSpPr>
          <p:cNvPr id="7" name="QB_5_AN.15_1#e9317011b.blank?pid=6e9db0d26&amp;color=0,55,96&amp;vpa=7&amp;vtp=1&amp;bbb=1"/>
          <p:cNvSpPr/>
          <p:nvPr/>
        </p:nvSpPr>
        <p:spPr>
          <a:xfrm>
            <a:off x="2407126" y="3178873"/>
            <a:ext cx="10048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invest</a:t>
            </a:r>
            <a:endParaRPr lang="en-US" altLang="zh-CN" dirty="0"/>
          </a:p>
        </p:txBody>
      </p:sp>
      <p:sp>
        <p:nvSpPr>
          <p:cNvPr id="8" name="QB_5_AS.16_1#e9317011b?pid=6e9db0d26&amp;color=0,55,96&amp;vtp=1&amp;bbb=1"/>
          <p:cNvSpPr/>
          <p:nvPr/>
        </p:nvSpPr>
        <p:spPr>
          <a:xfrm>
            <a:off x="502920" y="36360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sth为固定搭配，意为“愿意/乐意做某事”。</a:t>
            </a:r>
            <a:endParaRPr lang="en-US" altLang="zh-CN" sz="1800" dirty="0"/>
          </a:p>
        </p:txBody>
      </p:sp>
      <p:sp>
        <p:nvSpPr>
          <p:cNvPr id="9" name="QB_5_BD.17_1#c82f84bea?pid=6e9db0d26&amp;color=0,55,96&amp;vtp=1&amp;bbb=1"/>
          <p:cNvSpPr/>
          <p:nvPr/>
        </p:nvSpPr>
        <p:spPr>
          <a:xfrm>
            <a:off x="502920" y="40418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balanced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（willing）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learn.</a:t>
            </a:r>
            <a:endParaRPr lang="en-US" altLang="zh-CN" sz="1800" dirty="0"/>
          </a:p>
        </p:txBody>
      </p:sp>
      <p:sp>
        <p:nvSpPr>
          <p:cNvPr id="10" name="QB_5_AN.18_1#c82f84bea.blank?pid=6e9db0d26&amp;color=0,55,96&amp;vpa=8&amp;vtp=1&amp;bbb=1"/>
          <p:cNvSpPr/>
          <p:nvPr/>
        </p:nvSpPr>
        <p:spPr>
          <a:xfrm>
            <a:off x="4769326" y="3977703"/>
            <a:ext cx="1208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willingness</a:t>
            </a:r>
            <a:endParaRPr lang="en-US" altLang="zh-CN" dirty="0"/>
          </a:p>
        </p:txBody>
      </p:sp>
      <p:sp>
        <p:nvSpPr>
          <p:cNvPr id="11" name="QB_5_AS.19_1#c82f84bea?pid=6e9db0d26&amp;color=0,55,96&amp;vtp=1&amp;bbb=1"/>
          <p:cNvSpPr/>
          <p:nvPr/>
        </p:nvSpPr>
        <p:spPr>
          <a:xfrm>
            <a:off x="502920" y="44476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spc="-5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句意为：他的好学弥补了他经验的匮乏。设空处作介词by的宾语，且其前有a修饰，应用名词单数形式。</a:t>
            </a:r>
            <a:endParaRPr lang="en-US" altLang="zh-CN" sz="18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0_1#6a5955136?pid=6e9db0d26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4.Lots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companies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（smoke）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workplace.</a:t>
            </a:r>
            <a:endParaRPr lang="en-US" altLang="zh-CN" sz="1800" dirty="0"/>
          </a:p>
        </p:txBody>
      </p:sp>
      <p:sp>
        <p:nvSpPr>
          <p:cNvPr id="3" name="QB_5_AN.21_1#6a5955136.blank?pid=6e9db0d26&amp;color=0,55,96&amp;mp=1&amp;vpa=9&amp;vtp=1&amp;bbb=1"/>
          <p:cNvSpPr/>
          <p:nvPr/>
        </p:nvSpPr>
        <p:spPr>
          <a:xfrm>
            <a:off x="3883501" y="1444625"/>
            <a:ext cx="954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smoking</a:t>
            </a:r>
            <a:endParaRPr lang="en-US" altLang="zh-CN" dirty="0"/>
          </a:p>
        </p:txBody>
      </p:sp>
      <p:sp>
        <p:nvSpPr>
          <p:cNvPr id="4" name="QB_5_AS.22_1#6a5955136?pid=6e9db0d26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sth为固定搭配，意为“允许做某事”。</a:t>
            </a:r>
            <a:endParaRPr lang="en-US" altLang="zh-CN" sz="1800" dirty="0"/>
          </a:p>
        </p:txBody>
      </p:sp>
      <p:sp>
        <p:nvSpPr>
          <p:cNvPr id="5" name="QB_5_BD.23_1#d05da51ff?pid=6e9db0d26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（permit）,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lecture.</a:t>
            </a:r>
            <a:endParaRPr lang="en-US" altLang="zh-CN" sz="1800" dirty="0"/>
          </a:p>
        </p:txBody>
      </p:sp>
      <p:sp>
        <p:nvSpPr>
          <p:cNvPr id="6" name="QB_5_AN.24_1#d05da51ff.blank?pid=6e9db0d26&amp;color=0,55,96&amp;vpa=10&amp;vtp=1&amp;bbb=1"/>
          <p:cNvSpPr/>
          <p:nvPr/>
        </p:nvSpPr>
        <p:spPr>
          <a:xfrm>
            <a:off x="1256062" y="2249868"/>
            <a:ext cx="1119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permitting</a:t>
            </a:r>
            <a:endParaRPr lang="en-US" altLang="zh-CN" dirty="0"/>
          </a:p>
        </p:txBody>
      </p:sp>
      <p:sp>
        <p:nvSpPr>
          <p:cNvPr id="7" name="QB_5_AS.25_1#d05da51ff?pid=6e9db0d26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此处为独立主格结构，且Time和permit之间为逻辑上的主动关系，应用现在分词形式。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d3cd20c0?pid=fae372af4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三、完成句子。</a:t>
            </a:r>
            <a:endParaRPr lang="en-US" altLang="zh-CN" sz="2200" dirty="0"/>
          </a:p>
        </p:txBody>
      </p:sp>
      <p:sp>
        <p:nvSpPr>
          <p:cNvPr id="3" name="QB_5_BD.26_1#f50d4eaa2?sp=1&amp;pid=cd3cd20c0&amp;color=0,55,96&amp;vtp=1&amp;bb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1.玛丽不擅长唱歌。我也不擅长。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singing.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4" name="QB_5_AN.27_1#f50d4eaa2.blank?pid=cd3cd20c0&amp;color=0,55,96&amp;vpa=11&amp;vtp=1&amp;bbb=1"/>
          <p:cNvSpPr/>
          <p:nvPr/>
        </p:nvSpPr>
        <p:spPr>
          <a:xfrm>
            <a:off x="3146901" y="2376290"/>
            <a:ext cx="1271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Neither/Nor</a:t>
            </a:r>
            <a:endParaRPr lang="en-US" altLang="zh-CN" dirty="0"/>
          </a:p>
        </p:txBody>
      </p:sp>
      <p:sp>
        <p:nvSpPr>
          <p:cNvPr id="5" name="QB_5_AN.28_1#f50d4eaa2.blank?pid=cd3cd20c0&amp;color=0,55,96&amp;vpa=12&amp;vtp=1&amp;bbb=1"/>
          <p:cNvSpPr/>
          <p:nvPr/>
        </p:nvSpPr>
        <p:spPr>
          <a:xfrm>
            <a:off x="4531201" y="2376290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</a:t>
            </a:r>
            <a:endParaRPr lang="en-US" altLang="zh-CN" dirty="0"/>
          </a:p>
        </p:txBody>
      </p:sp>
      <p:sp>
        <p:nvSpPr>
          <p:cNvPr id="6" name="QB_5_AN.29_1#f50d4eaa2.blank?pid=cd3cd20c0&amp;color=0,55,96&amp;vpa=13&amp;vtp=1"/>
          <p:cNvSpPr/>
          <p:nvPr/>
        </p:nvSpPr>
        <p:spPr>
          <a:xfrm>
            <a:off x="5090001" y="2376290"/>
            <a:ext cx="242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endParaRPr lang="en-US" altLang="zh-CN" dirty="0"/>
          </a:p>
        </p:txBody>
      </p:sp>
      <p:sp>
        <p:nvSpPr>
          <p:cNvPr id="7" name="QB_5_BD.30_1#ad336ef63?sp=1&amp;pid=cd3cd20c0&amp;color=0,55,96&amp;vtp=1&amp;bbb=1"/>
          <p:cNvSpPr/>
          <p:nvPr/>
        </p:nvSpPr>
        <p:spPr>
          <a:xfrm>
            <a:off x="502920" y="28295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2.他不但自己功课好，还经常帮助别人学习。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lessons,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lessons.</a:t>
            </a:r>
            <a:endParaRPr lang="en-US" altLang="zh-CN" sz="1800" dirty="0"/>
          </a:p>
        </p:txBody>
      </p:sp>
      <p:sp>
        <p:nvSpPr>
          <p:cNvPr id="8" name="QB_5_AN.31_1#ad336ef63.blank?pid=cd3cd20c0&amp;color=0,55,96&amp;vpa=14&amp;vtp=1&amp;bbb=1"/>
          <p:cNvSpPr/>
          <p:nvPr/>
        </p:nvSpPr>
        <p:spPr>
          <a:xfrm>
            <a:off x="508476" y="3197224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endParaRPr lang="en-US" altLang="zh-CN" dirty="0"/>
          </a:p>
        </p:txBody>
      </p:sp>
      <p:sp>
        <p:nvSpPr>
          <p:cNvPr id="9" name="QB_5_AN.32_1#ad336ef63.blank?pid=cd3cd20c0&amp;color=0,55,96&amp;vpa=15&amp;vtp=1&amp;bbb=1"/>
          <p:cNvSpPr/>
          <p:nvPr/>
        </p:nvSpPr>
        <p:spPr>
          <a:xfrm>
            <a:off x="1168876" y="3184524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endParaRPr lang="en-US" altLang="zh-CN" dirty="0"/>
          </a:p>
        </p:txBody>
      </p:sp>
      <p:sp>
        <p:nvSpPr>
          <p:cNvPr id="10" name="QB_5_AN.33_1#ad336ef63.blank?pid=cd3cd20c0&amp;color=0,55,96&amp;vpa=16&amp;vtp=1&amp;bbb=1"/>
          <p:cNvSpPr/>
          <p:nvPr/>
        </p:nvSpPr>
        <p:spPr>
          <a:xfrm>
            <a:off x="1841976" y="3197224"/>
            <a:ext cx="585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</a:t>
            </a:r>
            <a:endParaRPr lang="en-US" altLang="zh-CN" dirty="0"/>
          </a:p>
        </p:txBody>
      </p:sp>
      <p:sp>
        <p:nvSpPr>
          <p:cNvPr id="11" name="QB_5_BD.34_1#80aeb1d0f?sp=1&amp;pid=cd3cd20c0&amp;color=0,55,96&amp;vtp=1&amp;bbb=1"/>
          <p:cNvSpPr/>
          <p:nvPr/>
        </p:nvSpPr>
        <p:spPr>
          <a:xfrm>
            <a:off x="502920" y="364934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3.莉莉昨天打排球了。玛丽也打了。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volleyball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yesterday.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12" name="QB_5_AN.35_1#80aeb1d0f.blank?pid=cd3cd20c0&amp;color=0,55,96&amp;vpa=17&amp;vtp=1&amp;bbb=1"/>
          <p:cNvSpPr/>
          <p:nvPr/>
        </p:nvSpPr>
        <p:spPr>
          <a:xfrm>
            <a:off x="3674967" y="4017010"/>
            <a:ext cx="407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endParaRPr lang="en-US" altLang="zh-CN" dirty="0"/>
          </a:p>
        </p:txBody>
      </p:sp>
      <p:sp>
        <p:nvSpPr>
          <p:cNvPr id="13" name="QB_5_AN.36_1#80aeb1d0f.blank?pid=cd3cd20c0&amp;color=0,55,96&amp;vpa=18&amp;vtp=1&amp;bbb=1"/>
          <p:cNvSpPr/>
          <p:nvPr/>
        </p:nvSpPr>
        <p:spPr>
          <a:xfrm>
            <a:off x="4221067" y="4017010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endParaRPr lang="en-US" altLang="zh-CN" dirty="0"/>
          </a:p>
        </p:txBody>
      </p:sp>
      <p:sp>
        <p:nvSpPr>
          <p:cNvPr id="14" name="QB_5_AN.37_1#80aeb1d0f.blank?pid=cd3cd20c0&amp;color=0,55,96&amp;vpa=19&amp;vtp=1&amp;bbb=1"/>
          <p:cNvSpPr/>
          <p:nvPr/>
        </p:nvSpPr>
        <p:spPr>
          <a:xfrm>
            <a:off x="4805267" y="4004310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Mary</a:t>
            </a:r>
            <a:endParaRPr lang="en-US" altLang="zh-CN" dirty="0"/>
          </a:p>
        </p:txBody>
      </p:sp>
      <p:sp>
        <p:nvSpPr>
          <p:cNvPr id="15" name="QB_5_BD.38_1#b0ea8fb4c?sp=1&amp;pid=cd3cd20c0&amp;color=0,55,96&amp;vtp=1&amp;bbb=1"/>
          <p:cNvSpPr/>
          <p:nvPr/>
        </p:nvSpPr>
        <p:spPr>
          <a:xfrm>
            <a:off x="502920" y="446913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4.我们度过了一个多么美妙的夜晚啊！（how）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had!</a:t>
            </a:r>
            <a:endParaRPr lang="en-US" altLang="zh-CN" sz="1800" dirty="0"/>
          </a:p>
        </p:txBody>
      </p:sp>
      <p:sp>
        <p:nvSpPr>
          <p:cNvPr id="16" name="QB_5_AN.39_1#b0ea8fb4c.blank?pid=cd3cd20c0&amp;color=0,55,96&amp;vpa=20&amp;vtp=1&amp;bbb=1"/>
          <p:cNvSpPr/>
          <p:nvPr/>
        </p:nvSpPr>
        <p:spPr>
          <a:xfrm>
            <a:off x="521176" y="4836795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endParaRPr lang="en-US" altLang="zh-CN" dirty="0"/>
          </a:p>
        </p:txBody>
      </p:sp>
      <p:sp>
        <p:nvSpPr>
          <p:cNvPr id="17" name="QB_5_AN.40_1#b0ea8fb4c.blank?pid=cd3cd20c0&amp;color=0,55,96&amp;vpa=21&amp;vtp=1&amp;bbb=1"/>
          <p:cNvSpPr/>
          <p:nvPr/>
        </p:nvSpPr>
        <p:spPr>
          <a:xfrm>
            <a:off x="1295876" y="4836795"/>
            <a:ext cx="1106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wonderful</a:t>
            </a:r>
            <a:endParaRPr lang="en-US" altLang="zh-CN" dirty="0"/>
          </a:p>
        </p:txBody>
      </p:sp>
      <p:sp>
        <p:nvSpPr>
          <p:cNvPr id="18" name="QB_5_AN.41_1#b0ea8fb4c.blank?pid=cd3cd20c0&amp;color=0,55,96&amp;vpa=22&amp;vtp=1&amp;bbb=1"/>
          <p:cNvSpPr/>
          <p:nvPr/>
        </p:nvSpPr>
        <p:spPr>
          <a:xfrm>
            <a:off x="2578576" y="4836795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endParaRPr lang="en-US" altLang="zh-CN" dirty="0"/>
          </a:p>
        </p:txBody>
      </p:sp>
      <p:sp>
        <p:nvSpPr>
          <p:cNvPr id="19" name="QB_5_AN.42_1#b0ea8fb4c.blank?pid=cd3cd20c0&amp;color=0,55,96&amp;vpa=23&amp;vtp=1&amp;bbb=1"/>
          <p:cNvSpPr/>
          <p:nvPr/>
        </p:nvSpPr>
        <p:spPr>
          <a:xfrm>
            <a:off x="3150076" y="4824095"/>
            <a:ext cx="16398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evening/a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</a:t>
            </a:r>
            <a:endParaRPr lang="en-US" altLang="zh-CN" dirty="0"/>
          </a:p>
        </p:txBody>
      </p:sp>
      <p:sp>
        <p:nvSpPr>
          <p:cNvPr id="20" name="QB_5_BD.43_1#4368ec359?sp=1&amp;pid=cd3cd20c0&amp;color=0,55,96&amp;vtp=1&amp;bbb=1"/>
          <p:cNvSpPr/>
          <p:nvPr/>
        </p:nvSpPr>
        <p:spPr>
          <a:xfrm>
            <a:off x="502920" y="528891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5.他是一个多么聪明的男孩呀！（what）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is!</a:t>
            </a:r>
            <a:endParaRPr lang="en-US" altLang="zh-CN" sz="1800" dirty="0"/>
          </a:p>
        </p:txBody>
      </p:sp>
      <p:sp>
        <p:nvSpPr>
          <p:cNvPr id="21" name="QB_5_AN.44_1#4368ec359.blank?pid=cd3cd20c0&amp;color=0,55,96&amp;vpa=24&amp;vtp=1&amp;bbb=1"/>
          <p:cNvSpPr/>
          <p:nvPr/>
        </p:nvSpPr>
        <p:spPr>
          <a:xfrm>
            <a:off x="495776" y="5656580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endParaRPr lang="en-US" altLang="zh-CN" dirty="0"/>
          </a:p>
        </p:txBody>
      </p:sp>
      <p:sp>
        <p:nvSpPr>
          <p:cNvPr id="22" name="QB_5_AN.45_1#4368ec359.blank?pid=cd3cd20c0&amp;color=0,55,96&amp;vpa=25&amp;vtp=1"/>
          <p:cNvSpPr/>
          <p:nvPr/>
        </p:nvSpPr>
        <p:spPr>
          <a:xfrm>
            <a:off x="1321276" y="5656580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23" name="QB_5_AN.46_1#4368ec359.blank?pid=cd3cd20c0&amp;color=0,55,96&amp;vpa=26&amp;vtp=1&amp;bbb=1"/>
          <p:cNvSpPr/>
          <p:nvPr/>
        </p:nvSpPr>
        <p:spPr>
          <a:xfrm>
            <a:off x="1778476" y="5656580"/>
            <a:ext cx="1296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clever/smart</a:t>
            </a:r>
            <a:endParaRPr lang="en-US" altLang="zh-CN" dirty="0"/>
          </a:p>
        </p:txBody>
      </p:sp>
      <p:sp>
        <p:nvSpPr>
          <p:cNvPr id="24" name="QB_5_AN.47_1#4368ec359.blank?pid=cd3cd20c0&amp;color=0,55,96&amp;vpa=27&amp;vtp=1&amp;bbb=1"/>
          <p:cNvSpPr/>
          <p:nvPr/>
        </p:nvSpPr>
        <p:spPr>
          <a:xfrm>
            <a:off x="3251676" y="5643880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1" grpId="0" build="p" animBg="1"/>
      <p:bldP spid="22" grpId="0" build="p" animBg="1"/>
      <p:bldP spid="23" grpId="0" build="p" animBg="1"/>
      <p:bldP spid="2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e35fe33d?pid=fae372af4&amp;color=0,55,96&amp;vtp=1&amp;bt=1&amp;bbb=1"/>
          <p:cNvSpPr/>
          <p:nvPr/>
        </p:nvSpPr>
        <p:spPr>
          <a:xfrm>
            <a:off x="502920" y="1508760"/>
            <a:ext cx="10570464" cy="3815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四、语法填空。</a:t>
            </a:r>
            <a:endParaRPr lang="en-US" altLang="zh-CN" sz="2200" dirty="0"/>
          </a:p>
        </p:txBody>
      </p:sp>
      <p:sp>
        <p:nvSpPr>
          <p:cNvPr id="3" name="QM_5_BD.48_1#b6cb91085?pid=0e35fe33d&amp;color=0,55,96&amp;vtp=1&amp;bbb=1&amp;hb=1"/>
          <p:cNvSpPr/>
          <p:nvPr/>
        </p:nvSpPr>
        <p:spPr>
          <a:xfrm>
            <a:off x="502920" y="1935247"/>
            <a:ext cx="10570464" cy="646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pocket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money?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parents.</a:t>
            </a:r>
            <a:endParaRPr lang="en-US" altLang="zh-CN" dirty="0"/>
          </a:p>
        </p:txBody>
      </p:sp>
      <p:sp>
        <p:nvSpPr>
          <p:cNvPr id="4" name="QM_5_BD.48_2#b6cb91085?sp=1&amp;pid=0e35fe33d&amp;color=0,55,96&amp;vtp=1&amp;bbb=1&amp;hb=1"/>
          <p:cNvSpPr/>
          <p:nvPr/>
        </p:nvSpPr>
        <p:spPr>
          <a:xfrm>
            <a:off x="502920" y="2614740"/>
            <a:ext cx="10570464" cy="23609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America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pocket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（do）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chores.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usually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chores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parents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pocket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course,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weekends.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chores,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Candy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cheap!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（old）,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expensive.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money.</a:t>
            </a:r>
            <a:endParaRPr lang="en-US" altLang="zh-CN" dirty="0"/>
          </a:p>
        </p:txBody>
      </p:sp>
      <p:sp>
        <p:nvSpPr>
          <p:cNvPr id="5" name="QM_5_BD.48_3#b6cb91085?sp=1&amp;pid=0e35fe33d&amp;color=0,55,96&amp;vtp=1&amp;bbb=1&amp;hb=1"/>
          <p:cNvSpPr/>
          <p:nvPr/>
        </p:nvSpPr>
        <p:spPr>
          <a:xfrm>
            <a:off x="502920" y="4976939"/>
            <a:ext cx="10570464" cy="1332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foreign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educator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（give）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daughters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dollars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dollars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little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housework,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girls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pocket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（they）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favourite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daughters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money-management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（理财）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ways.</a:t>
            </a:r>
            <a:endParaRPr lang="en-US" altLang="zh-CN" dirty="0"/>
          </a:p>
        </p:txBody>
      </p:sp>
      <p:sp>
        <p:nvSpPr>
          <p:cNvPr id="6" name="QM_5_AN.49_1#b6cb91085.blank?pid=0e35fe33d&amp;color=0,55,96&amp;vpa=28&amp;vtp=1&amp;bbb=1"/>
          <p:cNvSpPr/>
          <p:nvPr/>
        </p:nvSpPr>
        <p:spPr>
          <a:xfrm>
            <a:off x="5950426" y="2569401"/>
            <a:ext cx="6873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endParaRPr lang="en-US" altLang="zh-CN" dirty="0"/>
          </a:p>
        </p:txBody>
      </p:sp>
      <p:sp>
        <p:nvSpPr>
          <p:cNvPr id="7" name="QM_5_AN.50_1#b6cb91085.blank?pid=0e35fe33d&amp;color=0,55,96&amp;vpa=29&amp;vtp=1&amp;bbb=1"/>
          <p:cNvSpPr/>
          <p:nvPr/>
        </p:nvSpPr>
        <p:spPr>
          <a:xfrm>
            <a:off x="1645126" y="2925001"/>
            <a:ext cx="4460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8" name="QM_5_AN.51_1#b6cb91085.blank?pid=0e35fe33d&amp;color=0,55,96&amp;vpa=30&amp;vtp=1&amp;bbb=1"/>
          <p:cNvSpPr/>
          <p:nvPr/>
        </p:nvSpPr>
        <p:spPr>
          <a:xfrm>
            <a:off x="4293076" y="3598101"/>
            <a:ext cx="8016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but/yet</a:t>
            </a:r>
            <a:endParaRPr lang="en-US" altLang="zh-CN" dirty="0"/>
          </a:p>
        </p:txBody>
      </p:sp>
      <p:sp>
        <p:nvSpPr>
          <p:cNvPr id="9" name="QM_5_AN.52_1#b6cb91085.blank?pid=0e35fe33d&amp;color=0,55,96&amp;vpa=31&amp;vtp=1&amp;bbb=1"/>
          <p:cNvSpPr/>
          <p:nvPr/>
        </p:nvSpPr>
        <p:spPr>
          <a:xfrm>
            <a:off x="8707342" y="3953701"/>
            <a:ext cx="5730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10" name="QM_5_AN.53_1#b6cb91085.blank?pid=0e35fe33d&amp;color=0,55,96&amp;vpa=32&amp;vtp=1&amp;bbb=1"/>
          <p:cNvSpPr/>
          <p:nvPr/>
        </p:nvSpPr>
        <p:spPr>
          <a:xfrm>
            <a:off x="3931126" y="4296601"/>
            <a:ext cx="6365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older</a:t>
            </a:r>
            <a:endParaRPr lang="en-US" altLang="zh-CN" dirty="0"/>
          </a:p>
        </p:txBody>
      </p:sp>
      <p:sp>
        <p:nvSpPr>
          <p:cNvPr id="11" name="QM_5_AN.54_1#b6cb91085.blank?pid=0e35fe33d&amp;color=0,55,96&amp;vpa=33&amp;vtp=1&amp;bbb=1"/>
          <p:cNvSpPr/>
          <p:nvPr/>
        </p:nvSpPr>
        <p:spPr>
          <a:xfrm>
            <a:off x="5163026" y="4931600"/>
            <a:ext cx="6492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gives</a:t>
            </a:r>
            <a:endParaRPr lang="en-US" altLang="zh-CN" dirty="0"/>
          </a:p>
        </p:txBody>
      </p:sp>
      <p:sp>
        <p:nvSpPr>
          <p:cNvPr id="12" name="QM_5_AN.55_1#b6cb91085.blank?pid=0e35fe33d&amp;color=0,55,96&amp;vpa=34&amp;vtp=1&amp;bbb=1"/>
          <p:cNvSpPr/>
          <p:nvPr/>
        </p:nvSpPr>
        <p:spPr>
          <a:xfrm>
            <a:off x="2575338" y="5287200"/>
            <a:ext cx="3190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endParaRPr lang="en-US" altLang="zh-CN" dirty="0"/>
          </a:p>
        </p:txBody>
      </p:sp>
      <p:sp>
        <p:nvSpPr>
          <p:cNvPr id="13" name="QM_5_AN.56_1#b6cb91085.blank?pid=0e35fe33d&amp;color=0,55,96&amp;vpa=35&amp;vtp=1&amp;bbb=1"/>
          <p:cNvSpPr/>
          <p:nvPr/>
        </p:nvSpPr>
        <p:spPr>
          <a:xfrm>
            <a:off x="9344438" y="5287200"/>
            <a:ext cx="954088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6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endParaRPr lang="en-US" altLang="zh-CN" dirty="0"/>
          </a:p>
        </p:txBody>
      </p:sp>
      <p:sp>
        <p:nvSpPr>
          <p:cNvPr id="14" name="QM_5_AN.57_1#b6cb91085.blank?pid=0e35fe33d&amp;color=0,55,96&amp;vpa=36&amp;vtp=1&amp;bbb=1"/>
          <p:cNvSpPr/>
          <p:nvPr/>
        </p:nvSpPr>
        <p:spPr>
          <a:xfrm>
            <a:off x="4786217" y="5630100"/>
            <a:ext cx="5857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endParaRPr lang="en-US" altLang="zh-CN" dirty="0"/>
          </a:p>
        </p:txBody>
      </p:sp>
      <p:sp>
        <p:nvSpPr>
          <p:cNvPr id="15" name="QM_5_AN.58_1#b6cb91085.blank?pid=0e35fe33d&amp;color=0,55,96&amp;vpa=37&amp;vtp=1&amp;bbb=1"/>
          <p:cNvSpPr/>
          <p:nvPr/>
        </p:nvSpPr>
        <p:spPr>
          <a:xfrm>
            <a:off x="794226" y="5962078"/>
            <a:ext cx="5095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1607</Words>
  <Application>Microsoft Office PowerPoint</Application>
  <PresentationFormat>宽屏</PresentationFormat>
  <Paragraphs>195</Paragraphs>
  <Slides>16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2024-10-09T05:40:20Z</dcterms:created>
  <dcterms:modified xsi:type="dcterms:W3CDTF">2024-10-09T05:43:31Z</dcterms:modified>
  <cp:category/>
  <cp:contentStatus/>
</cp:coreProperties>
</file>